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9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217F9-C6E6-459F-A2E0-51507B3500F5}">
  <a:tblStyle styleId="{91A217F9-C6E6-459F-A2E0-51507B3500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638"/>
  </p:normalViewPr>
  <p:slideViewPr>
    <p:cSldViewPr snapToGrid="0">
      <p:cViewPr varScale="1">
        <p:scale>
          <a:sx n="127" d="100"/>
          <a:sy n="127" d="100"/>
        </p:scale>
        <p:origin x="184" y="88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{91A217F9-C6E6-459F-A2E0-51507B3500F5}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{91A217F9-C6E6-459F-A2E0-51507B3500F5}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161517284b-png/dwh_transpor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0" y="-2022289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</a:rPr>
              <a:t>Аналитика геоданных для развития автономного транспорта в Москве</a:t>
            </a:r>
            <a:endParaRPr sz="4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32150" y="4138025"/>
            <a:ext cx="3143339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Data Warehouse Analyst</a:t>
            </a:r>
            <a:endParaRPr sz="19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2800" b="0" dirty="0"/>
              <a:t>Аналитика геоданных для развития автономного транспорта в Москве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Мария Алтышева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Аналитик технологии автономного вождения, компания </a:t>
            </a:r>
            <a:r>
              <a:rPr lang="en-US" sz="1300" dirty="0" err="1">
                <a:latin typeface="Roboto Medium"/>
                <a:ea typeface="Roboto Medium"/>
                <a:cs typeface="Roboto Medium"/>
                <a:sym typeface="Roboto Medium"/>
              </a:rPr>
              <a:t>Navio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62BC85-DDBA-E523-0210-06397C254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67000"/>
                    </a14:imgEffect>
                  </a14:imgLayer>
                </a14:imgProps>
              </a:ext>
            </a:extLst>
          </a:blip>
          <a:srcRect l="2621" t="-1" r="27918" b="7600"/>
          <a:stretch>
            <a:fillRect/>
          </a:stretch>
        </p:blipFill>
        <p:spPr>
          <a:xfrm rot="20438310">
            <a:off x="648926" y="2053768"/>
            <a:ext cx="2534685" cy="2528807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не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346;p50">
            <a:extLst>
              <a:ext uri="{FF2B5EF4-FFF2-40B4-BE49-F238E27FC236}">
                <a16:creationId xmlns:a16="http://schemas.microsoft.com/office/drawing/2014/main" id="{EAC857B7-0655-4FC0-DBCF-4ED3012941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633" y="1424451"/>
            <a:ext cx="2848050" cy="26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871816461"/>
              </p:ext>
            </p:extLst>
          </p:nvPr>
        </p:nvGraphicFramePr>
        <p:xfrm>
          <a:off x="952500" y="2667897"/>
          <a:ext cx="7239000" cy="2610716"/>
        </p:xfrm>
        <a:graphic>
          <a:graphicData uri="http://schemas.openxmlformats.org/drawingml/2006/table">
            <a:tbl>
              <a:tblPr>
                <a:noFill/>
                <a:tableStyleId>{91A217F9-C6E6-459F-A2E0-51507B3500F5}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Написать бизнес-требование на проектирование Базы Данных 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Подобрать источники для загрузки данных в БД и последующей аналитики 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data.mos.ru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Построить структуру Базы Данных (в данном случае - звезда)</a:t>
                      </a:r>
                      <a:endParaRPr lang="ru-RU" dirty="0">
                        <a:effectLst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Airflow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БД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залить туда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предобработанные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данные, развернуть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Metabase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установить соединение и построить дашборд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598104" y="1306745"/>
            <a:ext cx="6681737" cy="11854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дашборд для агрегации большого количества данных о транспорте и пассажиропотоках в г. Москва для принятия решения о развитии технологии автономного вождения в том или ином районе.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524497" y="116848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796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dirty="0">
                  <a:solidFill>
                    <a:schemeClr val="dk1"/>
                  </a:solidFill>
                </a:rPr>
                <a:t>Беспилотные технологии не готовы к большому и не организованному пассажиропотоку, к сложным развязкам или нестандартным препятствиям</a:t>
              </a:r>
              <a:endParaRPr sz="11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Тех стек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6"/>
              <a:ext cx="2694600" cy="1062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Юпитер для изучения данных и их предобработки. А версии </a:t>
              </a: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airflow</a:t>
              </a:r>
              <a:r>
                <a:rPr lang="ru-RU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и </a:t>
              </a:r>
              <a:r>
                <a:rPr lang="en-US" sz="1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postgres</a:t>
              </a:r>
              <a:r>
                <a:rPr lang="ru-RU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подбирались таким образом, чтобы не было конфликта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192513970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{91A217F9-C6E6-459F-A2E0-51507B3500F5}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 Linux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Pycharm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Community Edition 2024.3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Jupyterlab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app.diagrams.net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Airflow(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3),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Metabase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latest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Postgres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Получился дашборд в метабейз для принятия решений о выборе района развития автономного такси (</a:t>
            </a:r>
            <a:r>
              <a:rPr lang="en-US" sz="3000" dirty="0"/>
              <a:t>MVP</a:t>
            </a:r>
            <a:r>
              <a:rPr lang="ru" sz="3000" dirty="0"/>
              <a:t>)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4F7C5-23C2-84F9-CB7E-3223B6628184}"/>
              </a:ext>
            </a:extLst>
          </p:cNvPr>
          <p:cNvSpPr txBox="1"/>
          <p:nvPr/>
        </p:nvSpPr>
        <p:spPr>
          <a:xfrm>
            <a:off x="592853" y="2230734"/>
            <a:ext cx="50241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/>
              <a:t>Получилось:</a:t>
            </a:r>
            <a:endParaRPr lang="en-US" sz="1800" b="1" dirty="0"/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Написать бизнес-требования;</a:t>
            </a:r>
          </a:p>
          <a:p>
            <a:pPr marL="285750" indent="-285750">
              <a:buFontTx/>
              <a:buChar char="-"/>
            </a:pPr>
            <a:r>
              <a:rPr lang="ru-RU" dirty="0"/>
              <a:t>Спроектировать структуру БД;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Предобработать</a:t>
            </a:r>
            <a:r>
              <a:rPr lang="ru-RU" dirty="0"/>
              <a:t> данные;</a:t>
            </a:r>
          </a:p>
          <a:p>
            <a:pPr marL="285750" indent="-285750">
              <a:buFontTx/>
              <a:buChar char="-"/>
            </a:pPr>
            <a:r>
              <a:rPr lang="ru-RU" dirty="0"/>
              <a:t>Загрузить в БД;</a:t>
            </a:r>
          </a:p>
          <a:p>
            <a:pPr marL="285750" indent="-285750">
              <a:buFontTx/>
              <a:buChar char="-"/>
            </a:pPr>
            <a:r>
              <a:rPr lang="ru-RU" dirty="0"/>
              <a:t>Развернуть и настроить </a:t>
            </a:r>
            <a:r>
              <a:rPr lang="en-US" dirty="0"/>
              <a:t>BI </a:t>
            </a:r>
            <a:r>
              <a:rPr lang="ru-RU" dirty="0"/>
              <a:t>Инструмент;</a:t>
            </a:r>
          </a:p>
          <a:p>
            <a:pPr marL="285750" indent="-285750">
              <a:buFontTx/>
              <a:buChar char="-"/>
            </a:pPr>
            <a:r>
              <a:rPr lang="ru-RU" dirty="0"/>
              <a:t>Построить дашборд;</a:t>
            </a:r>
          </a:p>
          <a:p>
            <a:pPr marL="285750" indent="-285750">
              <a:buFontTx/>
              <a:buChar char="-"/>
            </a:pPr>
            <a:r>
              <a:rPr lang="ru-RU" dirty="0"/>
              <a:t>Залить в </a:t>
            </a:r>
            <a:r>
              <a:rPr lang="ru-RU" dirty="0" err="1"/>
              <a:t>реппозиторий</a:t>
            </a:r>
            <a:r>
              <a:rPr lang="ru-RU" dirty="0"/>
              <a:t> на </a:t>
            </a:r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https://github.com/9161517284b-png/dwh_transport/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3" name="Google Shape;344;p50">
            <a:extLst>
              <a:ext uri="{FF2B5EF4-FFF2-40B4-BE49-F238E27FC236}">
                <a16:creationId xmlns:a16="http://schemas.microsoft.com/office/drawing/2014/main" id="{0FD93F38-9FB2-5519-C059-62B522A5EA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238" y="2121914"/>
            <a:ext cx="2512087" cy="241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1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Сохранять наработки в </a:t>
            </a:r>
            <a:r>
              <a:rPr lang="ru-RU" sz="15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Метабейз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для последующей работы. То есть при падении контейнера данные не сохранялись и я строила дашборд с самого начала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Не удалось в бесплатной версии </a:t>
            </a:r>
            <a:r>
              <a:rPr lang="en-US" sz="15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Metabase</a:t>
            </a:r>
            <a:r>
              <a:rPr lang="en-US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провести </a:t>
            </a:r>
            <a:r>
              <a:rPr lang="ru-RU" sz="15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геоаналитику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и визуализировать данные на карте. Очень хотелось продемонстрировать тепловые карты.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 всегда удавалось подружить </a:t>
            </a:r>
            <a:r>
              <a:rPr lang="en-US" sz="15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Metabase</a:t>
            </a:r>
            <a:r>
              <a:rPr lang="en-US" sz="15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5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Postgres</a:t>
            </a:r>
            <a:endParaRPr lang="ru-RU"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Не удалось построить дополнительных агрегационных витрин</a:t>
            </a:r>
            <a:endParaRPr lang="en-US"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61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Не получилось</a:t>
            </a:r>
            <a:endParaRPr dirty="0"/>
          </a:p>
        </p:txBody>
      </p:sp>
      <p:pic>
        <p:nvPicPr>
          <p:cNvPr id="2" name="Google Shape;303;p49">
            <a:extLst>
              <a:ext uri="{FF2B5EF4-FFF2-40B4-BE49-F238E27FC236}">
                <a16:creationId xmlns:a16="http://schemas.microsoft.com/office/drawing/2014/main" id="{1836DEC7-214E-04A0-F527-7DEBC203F8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37" y="3507620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03;p49">
            <a:extLst>
              <a:ext uri="{FF2B5EF4-FFF2-40B4-BE49-F238E27FC236}">
                <a16:creationId xmlns:a16="http://schemas.microsoft.com/office/drawing/2014/main" id="{92F45E9C-A86D-D7CF-D7DA-4D6B505700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38" y="2709820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3;p49">
            <a:extLst>
              <a:ext uri="{FF2B5EF4-FFF2-40B4-BE49-F238E27FC236}">
                <a16:creationId xmlns:a16="http://schemas.microsoft.com/office/drawing/2014/main" id="{FFA4DC8A-C8C1-0802-2A91-5150BC1161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37" y="1635880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3;p49">
            <a:extLst>
              <a:ext uri="{FF2B5EF4-FFF2-40B4-BE49-F238E27FC236}">
                <a16:creationId xmlns:a16="http://schemas.microsoft.com/office/drawing/2014/main" id="{8065B97E-50A2-4FA6-03DD-555F7320A0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37" y="4036618"/>
            <a:ext cx="384075" cy="3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466064673"/>
              </p:ext>
            </p:extLst>
          </p:nvPr>
        </p:nvGraphicFramePr>
        <p:xfrm>
          <a:off x="731437" y="1316466"/>
          <a:ext cx="7239000" cy="4019176"/>
        </p:xfrm>
        <a:graphic>
          <a:graphicData uri="http://schemas.openxmlformats.org/drawingml/2006/table">
            <a:tbl>
              <a:tblPr>
                <a:noFill/>
                <a:tableStyleId>{91A217F9-C6E6-459F-A2E0-51507B3500F5}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Metabase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 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максимально удобный инструмент для развертки  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BI- 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решений, но не дает возможности предоставления красивой 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геоаналитики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Airflow –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также удобен для развертки 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пайплайнов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запуска дагов.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можно развивать дальше, дополнять данными, обогащать, делать больше визуализаций и выводить в прод.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курсе удалось основательно погрузиться в работу дата-инженеров, что мне существенно сейчас помогает при работе с другими командами.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452</Words>
  <Application>Microsoft Macintosh PowerPoint</Application>
  <PresentationFormat>Экран (16:9)</PresentationFormat>
  <Paragraphs>70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Roboto Medium</vt:lpstr>
      <vt:lpstr>Roboto</vt:lpstr>
      <vt:lpstr>Courier New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Аналитика геоданных для развития автономного транспорта в Москве   </vt:lpstr>
      <vt:lpstr>План защиты</vt:lpstr>
      <vt:lpstr>Презентация PowerPoint</vt:lpstr>
      <vt:lpstr>Тех стек </vt:lpstr>
      <vt:lpstr>Получился дашборд в метабейз для принятия решений о выборе района развития автономного такси (MVP)</vt:lpstr>
      <vt:lpstr>Не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Алтышева Мария Александровна</cp:lastModifiedBy>
  <cp:revision>11</cp:revision>
  <dcterms:modified xsi:type="dcterms:W3CDTF">2026-01-10T14:04:52Z</dcterms:modified>
</cp:coreProperties>
</file>